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88" r:id="rId6"/>
    <p:sldId id="289" r:id="rId7"/>
    <p:sldId id="290" r:id="rId8"/>
    <p:sldId id="292" r:id="rId9"/>
    <p:sldId id="291" r:id="rId10"/>
    <p:sldId id="266" r:id="rId11"/>
    <p:sldId id="276" r:id="rId12"/>
  </p:sldIdLst>
  <p:sldSz cx="9144000" cy="5715000" type="screen16x1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92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DCAE090-948A-4EF8-B9B4-3B88631CCDF7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40D316F-E01C-4479-B09D-5A4812329B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9DA60-51AF-4040-A9DE-95272BFF9AD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0"/>
              </a:spcBef>
            </a:pPr>
            <a:r>
              <a:rPr lang="zh-CN" altLang="en-US" dirty="0" smtClean="0"/>
              <a:t>数据处理：</a:t>
            </a:r>
            <a:r>
              <a:rPr lang="en-US" altLang="zh-CN" dirty="0" smtClean="0"/>
              <a:t>map/reduce</a:t>
            </a:r>
            <a:r>
              <a:rPr lang="zh-CN" altLang="en-US" dirty="0" smtClean="0"/>
              <a:t>应用</a:t>
            </a:r>
            <a:endParaRPr lang="zh-CN" altLang="en-US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9DA60-51AF-4040-A9DE-95272BFF9AD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0"/>
              </a:spcBef>
            </a:pPr>
            <a:r>
              <a:rPr lang="zh-CN" altLang="en-US" dirty="0" smtClean="0"/>
              <a:t>移动</a:t>
            </a:r>
            <a:endParaRPr lang="zh-CN" altLang="en-US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9DA60-51AF-4040-A9DE-95272BFF9AD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0"/>
              </a:spcBef>
            </a:pPr>
            <a:r>
              <a:rPr lang="zh-CN" altLang="en-US" dirty="0" smtClean="0"/>
              <a:t>运维，硬件机器定制</a:t>
            </a:r>
            <a:endParaRPr lang="zh-CN" altLang="en-US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9DA60-51AF-4040-A9DE-95272BFF9AD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0"/>
              </a:spcBef>
            </a:pPr>
            <a:r>
              <a:rPr lang="zh-CN" altLang="en-US" dirty="0" smtClean="0"/>
              <a:t>运维，硬件机器定制</a:t>
            </a:r>
            <a:endParaRPr lang="zh-CN" altLang="en-US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9DA60-51AF-4040-A9DE-95272BFF9AD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 eaLnBrk="1" hangingPunct="1">
              <a:spcBef>
                <a:spcPct val="0"/>
              </a:spcBef>
            </a:pPr>
            <a:r>
              <a:rPr lang="zh-CN" altLang="en-US" dirty="0" smtClean="0"/>
              <a:t>整体发展水平</a:t>
            </a:r>
            <a:endParaRPr lang="zh-CN" altLang="en-US" dirty="0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59DA60-51AF-4040-A9DE-95272BFF9AD1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B87BE-0977-4B3A-8B50-4B47BAE36E3F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55A66-6C55-48F4-8F15-A6CA9E91A7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FE97-674B-4905-AF88-6A127BB6B7EE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17BF1-676F-4DFC-970D-315BCAA862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A0F9-7D50-43AD-B884-AFA3E3A1A16B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9C7C0-A2AC-4950-8490-99A0D8E952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34FEC-DD19-4D4C-999E-A1E617F0A254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0786-D109-49E5-A19B-010EBBBD62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AAD8A-1A2E-45C5-B3D6-765BF1271B82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84D14-E224-4A5F-8CC6-27E88CCD5C1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C0409-B95B-4474-B05F-4F9E1895D744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53A3-FD1F-44BF-99C0-D1D5CE35490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1F3B-BB46-41D8-BF32-CEC6C1C492B3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ADB1-640F-4734-83D4-533753A52B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2478-C651-4094-BDD6-D41B000860B9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7936-85D2-4FE6-86F9-99A0F924A0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82E7A-DD2D-4B3A-832F-14FBC92E0E77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AF68-90C5-439F-A288-5816300041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265E-495F-44DC-A0A7-C102246FB50F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90554-FC4D-4C97-B946-15FAAD93177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FF1FD-51EF-4CF9-80F4-62387E413FC3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2F87-5982-4DCD-B407-6EA00A5CDB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CF09DFC-400B-449E-AE9B-6976707ED241}" type="datetimeFigureOut">
              <a:rPr lang="zh-CN" altLang="en-US"/>
              <a:pPr>
                <a:defRPr/>
              </a:pPr>
              <a:t>2011/12/27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4149EF-B4D5-4B43-90B6-27ADD636AF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685800" y="1774825"/>
            <a:ext cx="7772400" cy="1225550"/>
          </a:xfrm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smtClean="0"/>
          </a:p>
        </p:txBody>
      </p:sp>
      <p:pic>
        <p:nvPicPr>
          <p:cNvPr id="4100" name="图片 3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/>
        </p:nvSpPr>
        <p:spPr bwMode="auto">
          <a:xfrm>
            <a:off x="2627313" y="2041525"/>
            <a:ext cx="55451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3600" b="1" dirty="0" smtClean="0">
                <a:latin typeface="微软雅黑" pitchFamily="34" charset="-122"/>
                <a:ea typeface="微软雅黑" pitchFamily="34" charset="-122"/>
              </a:rPr>
              <a:t>Velocity 2011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分享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102" name="图片 5" descr="未命名-1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847850"/>
            <a:ext cx="1690688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/>
        </p:nvSpPr>
        <p:spPr bwMode="auto">
          <a:xfrm>
            <a:off x="2627313" y="2544763"/>
            <a:ext cx="5040312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金山网络   </a:t>
            </a: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彭仁诚  潘建波  温铭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云后台团队</a:t>
            </a:r>
            <a:endParaRPr lang="zh-CN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170537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技术追求作为最大成就感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解决现有业务的需求，形成一系列高容量、快速响应速度、高可用的机制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为将来业务上更加极致的业务需求进行前瞻性研究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网络可控性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并行计算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高并发请求的处理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/>
              <a:t>高</a:t>
            </a:r>
            <a:r>
              <a:rPr lang="zh-CN" altLang="en-US" dirty="0" smtClean="0"/>
              <a:t>可用架构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/>
              <a:t>大</a:t>
            </a:r>
            <a:r>
              <a:rPr lang="zh-CN" altLang="en-US" dirty="0" smtClean="0"/>
              <a:t>数据量处理、存储</a:t>
            </a:r>
            <a:endParaRPr lang="en-US" altLang="zh-CN" dirty="0" smtClean="0"/>
          </a:p>
          <a:p>
            <a:pPr lvl="1">
              <a:buFont typeface="Wingdings" pitchFamily="2" charset="2"/>
              <a:buChar char="l"/>
            </a:pPr>
            <a:r>
              <a:rPr lang="zh-CN" altLang="en-US" dirty="0" smtClean="0"/>
              <a:t>自动化部署、监控工具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2" descr="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5"/>
          <p:cNvSpPr>
            <a:spLocks noGrp="1" noChangeArrowheads="1"/>
          </p:cNvSpPr>
          <p:nvPr/>
        </p:nvSpPr>
        <p:spPr bwMode="auto">
          <a:xfrm>
            <a:off x="2627313" y="2041525"/>
            <a:ext cx="55451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600" b="1">
                <a:latin typeface="微软雅黑" pitchFamily="34" charset="-122"/>
                <a:ea typeface="微软雅黑" pitchFamily="34" charset="-122"/>
              </a:rPr>
              <a:t>感谢观赏</a:t>
            </a:r>
            <a:r>
              <a:rPr lang="en-US" altLang="zh-CN" sz="3600" b="1">
                <a:latin typeface="微软雅黑" pitchFamily="34" charset="-122"/>
                <a:ea typeface="微软雅黑" pitchFamily="34" charset="-122"/>
              </a:rPr>
              <a:t>!</a:t>
            </a:r>
            <a:endParaRPr lang="zh-CN" altLang="en-US" sz="3600" b="1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4580" name="图片 4" descr="未命名-1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847850"/>
            <a:ext cx="1690688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2627313" y="2544763"/>
            <a:ext cx="5040312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技术追求就是最高成就感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9"/>
          <p:cNvSpPr>
            <a:spLocks noChangeArrowheads="1"/>
          </p:cNvSpPr>
          <p:nvPr/>
        </p:nvSpPr>
        <p:spPr bwMode="auto">
          <a:xfrm>
            <a:off x="2065338" y="2568227"/>
            <a:ext cx="4637087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圆角矩形 9"/>
          <p:cNvSpPr>
            <a:spLocks noChangeArrowheads="1"/>
          </p:cNvSpPr>
          <p:nvPr/>
        </p:nvSpPr>
        <p:spPr bwMode="auto">
          <a:xfrm>
            <a:off x="2051050" y="1704627"/>
            <a:ext cx="4638675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圆角矩形 9"/>
          <p:cNvSpPr>
            <a:spLocks noChangeArrowheads="1"/>
          </p:cNvSpPr>
          <p:nvPr/>
        </p:nvSpPr>
        <p:spPr bwMode="auto">
          <a:xfrm>
            <a:off x="2065338" y="3511202"/>
            <a:ext cx="4637087" cy="7143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22"/>
          <p:cNvSpPr>
            <a:spLocks noChangeArrowheads="1"/>
          </p:cNvSpPr>
          <p:nvPr/>
        </p:nvSpPr>
        <p:spPr bwMode="auto">
          <a:xfrm>
            <a:off x="403225" y="422275"/>
            <a:ext cx="14319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en-US" altLang="zh-CN" sz="36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127" name="矩形 31"/>
          <p:cNvSpPr>
            <a:spLocks noChangeArrowheads="1"/>
          </p:cNvSpPr>
          <p:nvPr/>
        </p:nvSpPr>
        <p:spPr bwMode="auto">
          <a:xfrm>
            <a:off x="2093913" y="1485552"/>
            <a:ext cx="456565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7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业界动态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7000"/>
              </a:lnSpc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Nginx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模块开发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7000"/>
              </a:lnSpc>
            </a:pPr>
            <a:r>
              <a:rPr lang="en-US" altLang="zh-CN" sz="24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Innodb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状态和重要参数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7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金山云安全体系分享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8" descr="chuanto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矩形 31"/>
          <p:cNvSpPr>
            <a:spLocks noChangeArrowheads="1"/>
          </p:cNvSpPr>
          <p:nvPr/>
        </p:nvSpPr>
        <p:spPr bwMode="auto">
          <a:xfrm>
            <a:off x="1763713" y="362099"/>
            <a:ext cx="5719762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altLang="zh-CN" sz="4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Velocity China</a:t>
            </a:r>
            <a:endParaRPr lang="en-US" altLang="zh-CN" sz="4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67544" y="1633364"/>
            <a:ext cx="828092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O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‘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Reilly+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淘宝</a:t>
            </a:r>
            <a:endParaRPr lang="en-US" altLang="zh-CN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Web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性能和运维大会</a:t>
            </a:r>
            <a:endParaRPr lang="en-US" altLang="zh-CN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http://velocity.oreilly.com.cn/2011/index.php?func=slidesvideos</a:t>
            </a:r>
            <a:endParaRPr lang="en-US" altLang="zh-CN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505572"/>
            <a:ext cx="7488832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dirty="0"/>
              <a:t>天下武功，唯快不</a:t>
            </a:r>
            <a:r>
              <a:rPr lang="zh-CN" altLang="en-US" sz="5400" dirty="0" smtClean="0"/>
              <a:t>破</a:t>
            </a:r>
            <a:endParaRPr lang="zh-CN" altLang="en-US" sz="5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93404"/>
            <a:ext cx="7356301" cy="2162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业界动态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服务端开发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业界动态（</a:t>
            </a:r>
            <a:r>
              <a:rPr lang="en-US" altLang="zh-C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2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）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数据处理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51206" name="Picture 6" descr="http://blog.jobbole.com/wp-content/uploads/vb/1321-mapreduc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9348"/>
            <a:ext cx="3371850" cy="3429001"/>
          </a:xfrm>
          <a:prstGeom prst="rect">
            <a:avLst/>
          </a:prstGeom>
          <a:noFill/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68" y="2425452"/>
            <a:ext cx="35283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Map/Reduce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Hadoop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Hadoop+Hive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业界动态（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3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）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移动开发中的探索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3568" y="1867386"/>
            <a:ext cx="381642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新挑战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用户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连接（速度、安全、价格）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设备（</a:t>
            </a:r>
            <a:r>
              <a:rPr lang="en-US" altLang="zh-CN" sz="2000" dirty="0" err="1" smtClean="0">
                <a:latin typeface="微软雅黑" pitchFamily="34" charset="-122"/>
                <a:ea typeface="微软雅黑" pitchFamily="34" charset="-122"/>
              </a:rPr>
              <a:t>ios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android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浏览器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未来开发平台探索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561356"/>
            <a:ext cx="19240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785492"/>
            <a:ext cx="13335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2817093"/>
            <a:ext cx="1914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业界动态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运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维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0120" y="1248920"/>
            <a:ext cx="5486376" cy="4200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179512" y="1705372"/>
            <a:ext cx="34563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/>
              <a:t> 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日均任务数在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万以上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 日均任务机器台次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200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万以上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 单任务最高机器数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万，且支持全并发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 目前百度内部运维相关业务全部支持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业界动态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硬件定制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496" y="1705372"/>
            <a:ext cx="3024336" cy="216982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覆盖</a:t>
            </a:r>
            <a:r>
              <a:rPr lang="zh-CN" altLang="en-US" dirty="0"/>
              <a:t>国内所有主流运营商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dirty="0" smtClean="0"/>
              <a:t>103</a:t>
            </a:r>
            <a:r>
              <a:rPr lang="zh-CN" altLang="en-US" dirty="0"/>
              <a:t>个节点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单</a:t>
            </a:r>
            <a:r>
              <a:rPr lang="zh-CN" altLang="en-US" dirty="0"/>
              <a:t>节点服务能力</a:t>
            </a:r>
            <a:r>
              <a:rPr lang="en-US" altLang="zh-CN" dirty="0"/>
              <a:t>&gt;10Gbps </a:t>
            </a:r>
            <a:endParaRPr lang="zh-CN" altLang="en-US" dirty="0"/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重</a:t>
            </a:r>
            <a:r>
              <a:rPr lang="zh-CN" altLang="en-US" dirty="0"/>
              <a:t>服务能力大于</a:t>
            </a:r>
            <a:r>
              <a:rPr lang="en-US" altLang="zh-CN" dirty="0"/>
              <a:t>1000G 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dirty="0" smtClean="0"/>
              <a:t>双</a:t>
            </a:r>
            <a:r>
              <a:rPr lang="en-US" altLang="zh-CN" dirty="0"/>
              <a:t>11</a:t>
            </a:r>
            <a:r>
              <a:rPr lang="zh-CN" altLang="en-US" dirty="0"/>
              <a:t>时峰值流量到</a:t>
            </a:r>
            <a:r>
              <a:rPr lang="en-US" altLang="zh-CN" dirty="0"/>
              <a:t>820G </a:t>
            </a:r>
          </a:p>
        </p:txBody>
      </p:sp>
      <p:sp>
        <p:nvSpPr>
          <p:cNvPr id="5" name="右箭头 4"/>
          <p:cNvSpPr/>
          <p:nvPr/>
        </p:nvSpPr>
        <p:spPr>
          <a:xfrm>
            <a:off x="3059832" y="2569468"/>
            <a:ext cx="129614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4"/>
          <p:cNvSpPr>
            <a:spLocks noChangeArrowheads="1"/>
          </p:cNvSpPr>
          <p:nvPr/>
        </p:nvSpPr>
        <p:spPr bwMode="auto">
          <a:xfrm>
            <a:off x="3131840" y="2199581"/>
            <a:ext cx="122413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Calibri" pitchFamily="34" charset="0"/>
                <a:ea typeface="微软雅黑" pitchFamily="34" charset="-122"/>
              </a:rPr>
              <a:t>业务分析</a:t>
            </a:r>
            <a:endParaRPr lang="zh-CN" altLang="en-US" dirty="0">
              <a:latin typeface="Calibri" pitchFamily="34" charset="0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27984" y="1201316"/>
            <a:ext cx="4572000" cy="369331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•</a:t>
            </a:r>
            <a:r>
              <a:rPr lang="zh-CN" altLang="en-US" dirty="0" smtClean="0"/>
              <a:t>低功耗</a:t>
            </a:r>
            <a:r>
              <a:rPr lang="zh-CN" altLang="en-US" dirty="0"/>
              <a:t>硬件平台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低功耗的</a:t>
            </a:r>
            <a:r>
              <a:rPr lang="en-US" altLang="zh-CN" dirty="0"/>
              <a:t>CPU</a:t>
            </a:r>
            <a:r>
              <a:rPr lang="zh-CN" altLang="en-US" dirty="0"/>
              <a:t>，如</a:t>
            </a:r>
            <a:r>
              <a:rPr lang="en-US" altLang="zh-CN" dirty="0"/>
              <a:t>Intel ATOM, VIA </a:t>
            </a:r>
            <a:r>
              <a:rPr lang="en-US" altLang="zh-CN" dirty="0" err="1"/>
              <a:t>Nano</a:t>
            </a:r>
            <a:r>
              <a:rPr lang="zh-CN" altLang="en-US" dirty="0"/>
              <a:t>等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低功耗的</a:t>
            </a:r>
            <a:r>
              <a:rPr lang="en-US" altLang="zh-CN" dirty="0"/>
              <a:t>Chipset</a:t>
            </a:r>
            <a:r>
              <a:rPr lang="zh-CN" altLang="en-US" dirty="0"/>
              <a:t>；</a:t>
            </a:r>
            <a:r>
              <a:rPr lang="en-US" altLang="zh-CN" dirty="0"/>
              <a:t>SSD</a:t>
            </a:r>
            <a:r>
              <a:rPr lang="zh-CN" altLang="en-US" dirty="0"/>
              <a:t>或低功耗的</a:t>
            </a:r>
            <a:r>
              <a:rPr lang="en-US" altLang="zh-CN" dirty="0"/>
              <a:t>SATA</a:t>
            </a:r>
            <a:r>
              <a:rPr lang="zh-CN" altLang="en-US" dirty="0"/>
              <a:t>硬盘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关闭</a:t>
            </a:r>
            <a:r>
              <a:rPr lang="en-US" altLang="zh-CN" dirty="0"/>
              <a:t>GPU</a:t>
            </a:r>
            <a:r>
              <a:rPr lang="zh-CN" altLang="en-US" dirty="0"/>
              <a:t>和</a:t>
            </a:r>
            <a:r>
              <a:rPr lang="en-US" altLang="zh-CN" dirty="0"/>
              <a:t>USB Controller</a:t>
            </a:r>
            <a:r>
              <a:rPr lang="zh-CN" altLang="en-US" dirty="0"/>
              <a:t>等 </a:t>
            </a:r>
          </a:p>
          <a:p>
            <a:r>
              <a:rPr lang="en-US" altLang="zh-CN" dirty="0"/>
              <a:t>•</a:t>
            </a:r>
            <a:r>
              <a:rPr lang="zh-CN" altLang="en-US" dirty="0"/>
              <a:t>适用不需要太多</a:t>
            </a:r>
            <a:r>
              <a:rPr lang="en-US" altLang="zh-CN" dirty="0"/>
              <a:t>CPU</a:t>
            </a:r>
            <a:r>
              <a:rPr lang="zh-CN" altLang="en-US" dirty="0"/>
              <a:t>计算的</a:t>
            </a:r>
            <a:r>
              <a:rPr lang="en-US" altLang="zh-CN" dirty="0"/>
              <a:t>I/O</a:t>
            </a:r>
            <a:r>
              <a:rPr lang="zh-CN" altLang="en-US" dirty="0"/>
              <a:t>类型应用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例如</a:t>
            </a:r>
            <a:r>
              <a:rPr lang="en-US" altLang="zh-CN" dirty="0"/>
              <a:t>CDN Cache Server</a:t>
            </a:r>
            <a:r>
              <a:rPr lang="zh-CN" altLang="en-US" dirty="0"/>
              <a:t>、</a:t>
            </a:r>
            <a:r>
              <a:rPr lang="en-US" altLang="zh-CN" dirty="0"/>
              <a:t>memory cache</a:t>
            </a:r>
            <a:r>
              <a:rPr lang="zh-CN" altLang="en-US" dirty="0"/>
              <a:t>、存储节点、静态文件</a:t>
            </a:r>
            <a:r>
              <a:rPr lang="en-US" altLang="zh-CN" dirty="0"/>
              <a:t>Web Server</a:t>
            </a:r>
            <a:r>
              <a:rPr lang="zh-CN" altLang="en-US" dirty="0"/>
              <a:t>等 </a:t>
            </a:r>
          </a:p>
          <a:p>
            <a:r>
              <a:rPr lang="en-US" altLang="zh-CN" dirty="0"/>
              <a:t>•</a:t>
            </a:r>
            <a:r>
              <a:rPr lang="zh-CN" altLang="en-US" dirty="0"/>
              <a:t>好处（大大降低成本）：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降低电力消耗，减少碳排放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单位空间</a:t>
            </a:r>
            <a:r>
              <a:rPr lang="en-US" altLang="zh-CN" dirty="0"/>
              <a:t>(</a:t>
            </a:r>
            <a:r>
              <a:rPr lang="zh-CN" altLang="en-US" dirty="0"/>
              <a:t>机柜</a:t>
            </a:r>
            <a:r>
              <a:rPr lang="en-US" altLang="zh-CN" dirty="0"/>
              <a:t>)</a:t>
            </a:r>
            <a:r>
              <a:rPr lang="zh-CN" altLang="en-US" dirty="0"/>
              <a:t>下有更高的</a:t>
            </a:r>
            <a:r>
              <a:rPr lang="en-US" altLang="zh-CN" dirty="0"/>
              <a:t>I/O</a:t>
            </a:r>
            <a:r>
              <a:rPr lang="zh-CN" altLang="en-US" dirty="0"/>
              <a:t>吞吐率 </a:t>
            </a:r>
          </a:p>
          <a:p>
            <a:r>
              <a:rPr lang="en-US" altLang="zh-CN" dirty="0"/>
              <a:t>–</a:t>
            </a:r>
            <a:r>
              <a:rPr lang="zh-CN" altLang="en-US" dirty="0"/>
              <a:t>降低硬件购置成本和运营成本 </a:t>
            </a:r>
          </a:p>
        </p:txBody>
      </p:sp>
      <p:sp>
        <p:nvSpPr>
          <p:cNvPr id="8" name="矩形 7"/>
          <p:cNvSpPr/>
          <p:nvPr/>
        </p:nvSpPr>
        <p:spPr>
          <a:xfrm>
            <a:off x="2915816" y="271348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Calibri" pitchFamily="34" charset="0"/>
                <a:ea typeface="微软雅黑" pitchFamily="34" charset="-122"/>
              </a:rPr>
              <a:t>低功耗服务器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3"/>
          <p:cNvSpPr txBox="1">
            <a:spLocks/>
          </p:cNvSpPr>
          <p:nvPr/>
        </p:nvSpPr>
        <p:spPr bwMode="auto">
          <a:xfrm>
            <a:off x="468313" y="692150"/>
            <a:ext cx="8229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业界动态</a:t>
            </a:r>
            <a:r>
              <a:rPr lang="en-US" altLang="zh-C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——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发展水平分级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353444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集中于开源软件研究</a:t>
            </a:r>
            <a:endParaRPr lang="en-US" altLang="zh-CN" dirty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大量应用开源软件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/>
              <a:t>在</a:t>
            </a:r>
            <a:r>
              <a:rPr lang="zh-CN" altLang="en-US" dirty="0" smtClean="0"/>
              <a:t>使用层次上拥有比较多经验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1529412"/>
            <a:ext cx="18722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开源软件和自己的业务有了结合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结合自己的业务，尝试进行部分插件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对自己业务的一些特别需求，从开源软件中找到灵感，进行自主开发，达到更好的体验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1978303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对自己的业务更加极致的需求，对开源软件做针对性的修改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结合自己的业务，进行架构方面的自主开发</a:t>
            </a:r>
            <a:endParaRPr lang="en-US" altLang="zh-CN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92280" y="1993404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开源软件和架构的深入利用、修改、机制增加</a:t>
            </a:r>
            <a:endParaRPr lang="en-US" altLang="zh-CN" dirty="0" smtClean="0"/>
          </a:p>
          <a:p>
            <a:pPr>
              <a:buFont typeface="Wingdings" pitchFamily="2" charset="2"/>
              <a:buChar char="l"/>
            </a:pPr>
            <a:r>
              <a:rPr lang="zh-CN" altLang="en-US" dirty="0" smtClean="0"/>
              <a:t>全面的架构研究、软硬件深入结合，完全定制的解决方案</a:t>
            </a:r>
            <a:endParaRPr lang="en-US" altLang="zh-CN" dirty="0" smtClean="0"/>
          </a:p>
        </p:txBody>
      </p:sp>
      <p:sp>
        <p:nvSpPr>
          <p:cNvPr id="7" name="下箭头 6"/>
          <p:cNvSpPr/>
          <p:nvPr/>
        </p:nvSpPr>
        <p:spPr>
          <a:xfrm rot="16200000">
            <a:off x="1765424" y="2785144"/>
            <a:ext cx="862012" cy="574675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 rot="16200000">
            <a:off x="4140300" y="2785145"/>
            <a:ext cx="862012" cy="574675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 rot="16200000">
            <a:off x="6516564" y="2713136"/>
            <a:ext cx="862012" cy="574675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500</Words>
  <Application>Microsoft Office PowerPoint</Application>
  <PresentationFormat>全屏显示(16:10)</PresentationFormat>
  <Paragraphs>81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Arial</vt:lpstr>
      <vt:lpstr>宋体</vt:lpstr>
      <vt:lpstr>Calibri</vt:lpstr>
      <vt:lpstr>微软雅黑</vt:lpstr>
      <vt:lpstr>Times New Roman</vt:lpstr>
      <vt:lpstr>Wingdings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pengrencheng</cp:lastModifiedBy>
  <cp:revision>32</cp:revision>
  <dcterms:created xsi:type="dcterms:W3CDTF">2011-12-01T03:54:19Z</dcterms:created>
  <dcterms:modified xsi:type="dcterms:W3CDTF">2011-12-27T10:49:45Z</dcterms:modified>
</cp:coreProperties>
</file>